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h8A7wVe1u0g+R9zs4G5H/+bXCV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2cbd1e75a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b2cbd1e75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7ed777f3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37ed777f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bc732c0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bc732c0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bc732c01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bc732c0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bc732c013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bc732c0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c93caada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c93caad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25" y="-9625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"/>
          <p:cNvSpPr txBox="1"/>
          <p:nvPr>
            <p:ph type="ctrTitle"/>
          </p:nvPr>
        </p:nvSpPr>
        <p:spPr>
          <a:xfrm>
            <a:off x="406940" y="3287319"/>
            <a:ext cx="9973101" cy="1363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  <a:defRPr b="1" sz="4800">
                <a:solidFill>
                  <a:srgbClr val="36277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" type="subTitle"/>
          </p:nvPr>
        </p:nvSpPr>
        <p:spPr>
          <a:xfrm>
            <a:off x="406940" y="4903300"/>
            <a:ext cx="9973101" cy="6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2EA0D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8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2"/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_Blank">
  <p:cSld name="Internal_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2cbd1e75a_0_17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b2cbd1e75a_0_17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2b2cbd1e75a_0_17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2b2cbd1e75a_0_17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">
  <p:cSld name="1_Internal-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2cbd1e75a_0_194"/>
          <p:cNvSpPr txBox="1"/>
          <p:nvPr>
            <p:ph idx="1" type="body"/>
          </p:nvPr>
        </p:nvSpPr>
        <p:spPr>
          <a:xfrm>
            <a:off x="433137" y="1528763"/>
            <a:ext cx="112713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b2cbd1e75a_0_194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2b2cbd1e75a_0_194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2b2cbd1e75a_0_194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g2b2cbd1e75a_0_194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5">
  <p:cSld name="Internal-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2cbd1e75a_0_200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b2cbd1e75a_0_200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b2cbd1e75a_0_200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g2b2cbd1e75a_0_200"/>
          <p:cNvSpPr txBox="1"/>
          <p:nvPr>
            <p:ph idx="1" type="body"/>
          </p:nvPr>
        </p:nvSpPr>
        <p:spPr>
          <a:xfrm>
            <a:off x="4841506" y="1251743"/>
            <a:ext cx="6901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9447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48"/>
              <a:buFont typeface="Calibri"/>
              <a:buChar char="•"/>
              <a:defRPr b="0" i="0" sz="3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6842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42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163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162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g2b2cbd1e75a_0_200"/>
          <p:cNvSpPr txBox="1"/>
          <p:nvPr>
            <p:ph idx="2" type="body"/>
          </p:nvPr>
        </p:nvSpPr>
        <p:spPr>
          <a:xfrm>
            <a:off x="423512" y="1251744"/>
            <a:ext cx="4226400" cy="4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g2b2cbd1e75a_0_200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6">
  <p:cSld name="Internal-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2cbd1e75a_0_207"/>
          <p:cNvSpPr/>
          <p:nvPr>
            <p:ph idx="2" type="pic"/>
          </p:nvPr>
        </p:nvSpPr>
        <p:spPr>
          <a:xfrm>
            <a:off x="4908884" y="1396674"/>
            <a:ext cx="6805200" cy="4614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2b2cbd1e75a_0_207"/>
          <p:cNvSpPr txBox="1"/>
          <p:nvPr>
            <p:ph idx="1" type="body"/>
          </p:nvPr>
        </p:nvSpPr>
        <p:spPr>
          <a:xfrm>
            <a:off x="452387" y="1396674"/>
            <a:ext cx="4197300" cy="4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g2b2cbd1e75a_0_20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b2cbd1e75a_0_20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b2cbd1e75a_0_20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g2b2cbd1e75a_0_20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 1">
  <p:cSld name="1_Internal-3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b2cbd1e75a_0_220"/>
          <p:cNvSpPr txBox="1"/>
          <p:nvPr>
            <p:ph idx="1" type="body"/>
          </p:nvPr>
        </p:nvSpPr>
        <p:spPr>
          <a:xfrm>
            <a:off x="433137" y="1528763"/>
            <a:ext cx="112713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g2b2cbd1e75a_0_220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g2b2cbd1e75a_0_220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2b2cbd1e75a_0_220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g2b2cbd1e75a_0_220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" y="1388"/>
            <a:ext cx="12187064" cy="685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_Blank">
  <p:cSld name="Internal_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77739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4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5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">
  <p:cSld name="1_Internal-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" type="body"/>
          </p:nvPr>
        </p:nvSpPr>
        <p:spPr>
          <a:xfrm>
            <a:off x="433137" y="1528763"/>
            <a:ext cx="11271183" cy="460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4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5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idx="11" type="ftr"/>
          </p:nvPr>
        </p:nvSpPr>
        <p:spPr>
          <a:xfrm>
            <a:off x="77739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5">
  <p:cSld name="Internal-5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841506" y="1251743"/>
            <a:ext cx="69013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9447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48"/>
              <a:buFont typeface="Calibri"/>
              <a:buChar char="•"/>
              <a:defRPr b="0" i="0" sz="3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6842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42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163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162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23512" y="1251744"/>
            <a:ext cx="4226262" cy="4881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6">
  <p:cSld name="Internal-6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>
            <p:ph idx="2" type="pic"/>
          </p:nvPr>
        </p:nvSpPr>
        <p:spPr>
          <a:xfrm>
            <a:off x="4908884" y="1396674"/>
            <a:ext cx="6805060" cy="4614394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2387" y="1396674"/>
            <a:ext cx="4197387" cy="4622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3">
  <p:cSld name="Internal-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2cbd1e75a_0_18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b2cbd1e75a_0_187"/>
          <p:cNvSpPr txBox="1"/>
          <p:nvPr>
            <p:ph idx="1" type="body"/>
          </p:nvPr>
        </p:nvSpPr>
        <p:spPr>
          <a:xfrm>
            <a:off x="413886" y="2754312"/>
            <a:ext cx="113673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1D1B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2b2cbd1e75a_0_187"/>
          <p:cNvSpPr txBox="1"/>
          <p:nvPr>
            <p:ph idx="2" type="body"/>
          </p:nvPr>
        </p:nvSpPr>
        <p:spPr>
          <a:xfrm>
            <a:off x="413886" y="1340919"/>
            <a:ext cx="113673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6277C"/>
              </a:buClr>
              <a:buSzPts val="2492"/>
              <a:buFont typeface="Calibri"/>
              <a:buNone/>
              <a:defRPr b="0" i="0" sz="2800" u="none" cap="none" strike="noStrike">
                <a:solidFill>
                  <a:srgbClr val="3627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None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None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None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2b2cbd1e75a_0_18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b2cbd1e75a_0_18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b2cbd1e75a_0_18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2b2cbd1e75a_0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25" y="-96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b2cbd1e75a_0_173"/>
          <p:cNvSpPr txBox="1"/>
          <p:nvPr>
            <p:ph type="ctrTitle"/>
          </p:nvPr>
        </p:nvSpPr>
        <p:spPr>
          <a:xfrm>
            <a:off x="406940" y="3287319"/>
            <a:ext cx="9973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  <a:defRPr b="1" sz="4800">
                <a:solidFill>
                  <a:srgbClr val="36277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2b2cbd1e75a_0_173"/>
          <p:cNvSpPr txBox="1"/>
          <p:nvPr>
            <p:ph idx="1" type="subTitle"/>
          </p:nvPr>
        </p:nvSpPr>
        <p:spPr>
          <a:xfrm>
            <a:off x="406940" y="4903300"/>
            <a:ext cx="9973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2EA0D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8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2"/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25550"/>
            <a:ext cx="12182131" cy="68524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" name="Google Shape;10;p4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g2b2cbd1e75a_0_16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25550"/>
            <a:ext cx="12182131" cy="68524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2b2cbd1e75a_0_16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g2b2cbd1e75a_0_16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g2b2cbd1e75a_0_16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g2b2cbd1e75a_0_16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garijo.com/papers/El_Hounsri_MSR_2025_landscape_analysis_CR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cape-ossr.gitlab.io/ossr-pages/" TargetMode="External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hyperlink" Target="https://autocodemeta.linkeddata.e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s-quality-checks-2b2333.gitlab.io/records/report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oftware.pan-data.eu/software" TargetMode="External"/><Relationship Id="rId4" Type="http://schemas.openxmlformats.org/officeDocument/2006/relationships/hyperlink" Target="https://data.panosc.eu" TargetMode="External"/><Relationship Id="rId5" Type="http://schemas.openxmlformats.org/officeDocument/2006/relationships/hyperlink" Target="https://dgarijo.com/papers/El_Hounsri_MSR_2025_landscape_analysis_CR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406940" y="3134919"/>
            <a:ext cx="9973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</a:pPr>
            <a:r>
              <a:rPr lang="en-GB"/>
              <a:t>CodeMetaSoft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5733168" y="1302335"/>
            <a:ext cx="611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GB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Funded Project</a:t>
            </a:r>
            <a:endParaRPr b="0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p1"/>
          <p:cNvCxnSpPr/>
          <p:nvPr/>
        </p:nvCxnSpPr>
        <p:spPr>
          <a:xfrm>
            <a:off x="5575852" y="1048412"/>
            <a:ext cx="0" cy="1431235"/>
          </a:xfrm>
          <a:prstGeom prst="straightConnector1">
            <a:avLst/>
          </a:prstGeom>
          <a:noFill/>
          <a:ln cap="flat" cmpd="sng" w="57150">
            <a:solidFill>
              <a:srgbClr val="A0589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"/>
          <p:cNvSpPr/>
          <p:nvPr/>
        </p:nvSpPr>
        <p:spPr>
          <a:xfrm>
            <a:off x="406948" y="5367125"/>
            <a:ext cx="7863000" cy="1491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519796" y="5458063"/>
            <a:ext cx="2412599" cy="453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</a:pPr>
            <a:r>
              <a:rPr lang="en-GB"/>
              <a:t>Implemented by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406940" y="4350061"/>
            <a:ext cx="998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Principal Co-Investigator: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Daniel Garijo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Universidad Politécnica de Madrid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Principal Co-Investigator: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Thomas Vuillaume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Laboratoire d'Annecy de Physique des Particules, CNRS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team members: Tom Francois, Anas el Hounsri, Esteban González Guardia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3219" y="6272925"/>
            <a:ext cx="1788850" cy="4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3800" y="5823850"/>
            <a:ext cx="1792009" cy="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0875" y="5900363"/>
            <a:ext cx="1123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0225" y="5909888"/>
            <a:ext cx="638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1200" y="5938786"/>
            <a:ext cx="638175" cy="66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225" y="3134925"/>
            <a:ext cx="3356012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/>
          <p:nvPr>
            <p:ph idx="1" type="body"/>
          </p:nvPr>
        </p:nvSpPr>
        <p:spPr>
          <a:xfrm>
            <a:off x="433125" y="925975"/>
            <a:ext cx="11758800" cy="5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What is going to change thanks to your project? 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CodeMeta </a:t>
            </a:r>
            <a:r>
              <a:rPr b="1" lang="en-GB">
                <a:solidFill>
                  <a:srgbClr val="36277C"/>
                </a:solidFill>
              </a:rPr>
              <a:t>maintenance in software repositories is simplified</a:t>
            </a:r>
            <a:r>
              <a:rPr lang="en-GB"/>
              <a:t>. As a result its adoption in the Science Clusters increases, making software more FAIR globally.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b="1" lang="en-GB">
                <a:solidFill>
                  <a:srgbClr val="36277C"/>
                </a:solidFill>
              </a:rPr>
              <a:t>Gaps in metadata are identified in software catalogues</a:t>
            </a:r>
            <a:r>
              <a:rPr lang="en-GB"/>
              <a:t>, helping Science Clusters focusing their efforts where they are most needed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Resources that will be made available: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Open service(s) and actions usable by others from any community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Sustainability: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Rely on </a:t>
            </a:r>
            <a:r>
              <a:rPr b="1" lang="en-GB">
                <a:solidFill>
                  <a:srgbClr val="36277C"/>
                </a:solidFill>
              </a:rPr>
              <a:t>existing tooling</a:t>
            </a:r>
            <a:r>
              <a:rPr lang="en-GB"/>
              <a:t> (e.g., CodeMeta generator)  and </a:t>
            </a:r>
            <a:r>
              <a:rPr b="1" lang="en-GB">
                <a:solidFill>
                  <a:srgbClr val="36277C"/>
                </a:solidFill>
              </a:rPr>
              <a:t>standards</a:t>
            </a:r>
            <a:r>
              <a:rPr lang="en-GB"/>
              <a:t> (CodeMeta)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The developed solution and results will be open-source and published in Zenodo to be (re)usable by anyone. </a:t>
            </a:r>
            <a:endParaRPr/>
          </a:p>
          <a:p>
            <a: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Char char="•"/>
            </a:pPr>
            <a:r>
              <a:rPr lang="en-GB"/>
              <a:t>A first landscape analysis of good practices has been accepted at MSR’25 [1]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t/>
            </a:r>
            <a:endParaRPr sz="1400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4" name="Google Shape;214;p12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Next Steps &amp; Expected Scientific Impact</a:t>
            </a:r>
            <a:endParaRPr/>
          </a:p>
        </p:txBody>
      </p:sp>
      <p:sp>
        <p:nvSpPr>
          <p:cNvPr id="215" name="Google Shape;215;p12"/>
          <p:cNvSpPr txBox="1"/>
          <p:nvPr/>
        </p:nvSpPr>
        <p:spPr>
          <a:xfrm>
            <a:off x="0" y="6190275"/>
            <a:ext cx="12192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[1] El Hounsri, Anas and Garijo, Daniel. Good practice versus reality: A landscape analysis of Research Software metadata adoption in European Open Science Clusters. To appear in Proceedings of the Mining Software Repositories Conference, 2025. Association for Computing Machinery. MSR '25. 2025.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https://dgarijo.com/papers/El_Hounsri_MSR_2025_landscape_analysis_CR.pdf</a:t>
            </a:r>
            <a:r>
              <a:rPr b="0" i="0" lang="en-GB" sz="11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2cbd1e75a_0_232"/>
          <p:cNvSpPr/>
          <p:nvPr/>
        </p:nvSpPr>
        <p:spPr>
          <a:xfrm rot="5400000">
            <a:off x="6726803" y="969566"/>
            <a:ext cx="1062990" cy="909877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b2cbd1e75a_0_232"/>
          <p:cNvSpPr txBox="1"/>
          <p:nvPr/>
        </p:nvSpPr>
        <p:spPr>
          <a:xfrm>
            <a:off x="2760797" y="5039334"/>
            <a:ext cx="8994995" cy="959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Improving metadata adoption and FAIR4RS principles in European Science clusters, 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increase the adoption of CodeMeta as a Research Software metadata standard 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b2cbd1e75a_0_232"/>
          <p:cNvSpPr txBox="1"/>
          <p:nvPr>
            <p:ph type="title"/>
          </p:nvPr>
        </p:nvSpPr>
        <p:spPr>
          <a:xfrm>
            <a:off x="1822150" y="320977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/>
              <a:t>CodeMetaSoft</a:t>
            </a:r>
            <a:endParaRPr/>
          </a:p>
        </p:txBody>
      </p:sp>
      <p:sp>
        <p:nvSpPr>
          <p:cNvPr id="124" name="Google Shape;124;g2b2cbd1e75a_0_232"/>
          <p:cNvSpPr/>
          <p:nvPr>
            <p:ph idx="1" type="body"/>
          </p:nvPr>
        </p:nvSpPr>
        <p:spPr>
          <a:xfrm>
            <a:off x="205164" y="1779104"/>
            <a:ext cx="2332200" cy="507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OSCARS Funding: 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€</a:t>
            </a:r>
            <a:r>
              <a:rPr lang="en-GB" sz="1400">
                <a:highlight>
                  <a:srgbClr val="FFFFFF"/>
                </a:highlight>
              </a:rPr>
              <a:t> 250000</a:t>
            </a:r>
            <a:endParaRPr>
              <a:highlight>
                <a:srgbClr val="FFFFFF"/>
              </a:highlight>
            </a:endParaRPr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Project Start: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01-Nov-2024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Project End: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01-Nov-2026</a:t>
            </a:r>
            <a:endParaRPr b="1"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Field: 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All clusters</a:t>
            </a:r>
            <a:br>
              <a:rPr lang="en-GB" sz="1400"/>
            </a:br>
            <a:r>
              <a:rPr lang="en-GB" sz="1400"/>
              <a:t>Research Software Metadata</a:t>
            </a:r>
            <a:endParaRPr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Principal Investigators: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Daniel Garijo, UPM</a:t>
            </a:r>
            <a:br>
              <a:rPr lang="en-GB" sz="1400"/>
            </a:br>
            <a:r>
              <a:rPr lang="en-GB" sz="1400"/>
              <a:t>Thomas Vuillaume, LAPP</a:t>
            </a:r>
            <a:endParaRPr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Other Researchers involved: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92"/>
              <a:buFont typeface="Arial"/>
              <a:buNone/>
            </a:pPr>
            <a:r>
              <a:rPr lang="en-GB" sz="1400"/>
              <a:t>Tom Francois, LAPP</a:t>
            </a:r>
            <a:br>
              <a:rPr lang="en-GB" sz="1400"/>
            </a:br>
            <a:r>
              <a:rPr lang="en-GB" sz="1400"/>
              <a:t>Anas el Hounsri, UPM</a:t>
            </a:r>
            <a:br>
              <a:rPr lang="en-GB" sz="1400"/>
            </a:br>
            <a:r>
              <a:rPr lang="en-GB" sz="1400"/>
              <a:t>Esteban González, UPM</a:t>
            </a:r>
            <a:endParaRPr/>
          </a:p>
        </p:txBody>
      </p:sp>
      <p:sp>
        <p:nvSpPr>
          <p:cNvPr id="125" name="Google Shape;125;g2b2cbd1e75a_0_232"/>
          <p:cNvSpPr txBox="1"/>
          <p:nvPr>
            <p:ph idx="2" type="body"/>
          </p:nvPr>
        </p:nvSpPr>
        <p:spPr>
          <a:xfrm>
            <a:off x="205164" y="879656"/>
            <a:ext cx="11602522" cy="781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6277C"/>
              </a:buClr>
              <a:buSzPts val="2492"/>
              <a:buFont typeface="Calibri"/>
              <a:buNone/>
            </a:pPr>
            <a:r>
              <a:rPr i="1" lang="en-GB"/>
              <a:t>Improving Research Software metadata good practices across OSCARS science clusters</a:t>
            </a:r>
            <a:endParaRPr i="1"/>
          </a:p>
        </p:txBody>
      </p:sp>
      <p:grpSp>
        <p:nvGrpSpPr>
          <p:cNvPr id="126" name="Google Shape;126;g2b2cbd1e75a_0_232"/>
          <p:cNvGrpSpPr/>
          <p:nvPr/>
        </p:nvGrpSpPr>
        <p:grpSpPr>
          <a:xfrm>
            <a:off x="2858713" y="2994270"/>
            <a:ext cx="8657699" cy="1490656"/>
            <a:chOff x="5028" y="631987"/>
            <a:chExt cx="8657699" cy="1490656"/>
          </a:xfrm>
        </p:grpSpPr>
        <p:sp>
          <p:nvSpPr>
            <p:cNvPr id="127" name="Google Shape;127;g2b2cbd1e75a_0_232"/>
            <p:cNvSpPr/>
            <p:nvPr/>
          </p:nvSpPr>
          <p:spPr>
            <a:xfrm>
              <a:off x="5028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2b2cbd1e75a_0_232"/>
            <p:cNvSpPr txBox="1"/>
            <p:nvPr/>
          </p:nvSpPr>
          <p:spPr>
            <a:xfrm>
              <a:off x="5028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1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g2b2cbd1e75a_0_232"/>
            <p:cNvSpPr/>
            <p:nvPr/>
          </p:nvSpPr>
          <p:spPr>
            <a:xfrm>
              <a:off x="237424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27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Assess the current adoption of practices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2b2cbd1e75a_0_232"/>
            <p:cNvSpPr/>
            <p:nvPr/>
          </p:nvSpPr>
          <p:spPr>
            <a:xfrm>
              <a:off x="1311673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b2cbd1e75a_0_232"/>
            <p:cNvSpPr txBox="1"/>
            <p:nvPr/>
          </p:nvSpPr>
          <p:spPr>
            <a:xfrm>
              <a:off x="1311673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b2cbd1e75a_0_232"/>
            <p:cNvSpPr/>
            <p:nvPr/>
          </p:nvSpPr>
          <p:spPr>
            <a:xfrm>
              <a:off x="1827694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2b2cbd1e75a_0_232"/>
            <p:cNvSpPr txBox="1"/>
            <p:nvPr/>
          </p:nvSpPr>
          <p:spPr>
            <a:xfrm>
              <a:off x="1827694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2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g2b2cbd1e75a_0_232"/>
            <p:cNvSpPr/>
            <p:nvPr/>
          </p:nvSpPr>
          <p:spPr>
            <a:xfrm>
              <a:off x="2060090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27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Gap analysis and pitfall collection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b2cbd1e75a_0_232"/>
            <p:cNvSpPr/>
            <p:nvPr/>
          </p:nvSpPr>
          <p:spPr>
            <a:xfrm>
              <a:off x="3134340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2b2cbd1e75a_0_232"/>
            <p:cNvSpPr txBox="1"/>
            <p:nvPr/>
          </p:nvSpPr>
          <p:spPr>
            <a:xfrm>
              <a:off x="3134340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2b2cbd1e75a_0_232"/>
            <p:cNvSpPr/>
            <p:nvPr/>
          </p:nvSpPr>
          <p:spPr>
            <a:xfrm>
              <a:off x="3650361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b2cbd1e75a_0_232"/>
            <p:cNvSpPr txBox="1"/>
            <p:nvPr/>
          </p:nvSpPr>
          <p:spPr>
            <a:xfrm>
              <a:off x="3650361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3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g2b2cbd1e75a_0_232"/>
            <p:cNvSpPr/>
            <p:nvPr/>
          </p:nvSpPr>
          <p:spPr>
            <a:xfrm>
              <a:off x="3815940" y="1085842"/>
              <a:ext cx="1293000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27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RS Metadata enrichment methodology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2b2cbd1e75a_0_232"/>
            <p:cNvSpPr/>
            <p:nvPr/>
          </p:nvSpPr>
          <p:spPr>
            <a:xfrm>
              <a:off x="4957006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b2cbd1e75a_0_232"/>
            <p:cNvSpPr txBox="1"/>
            <p:nvPr/>
          </p:nvSpPr>
          <p:spPr>
            <a:xfrm>
              <a:off x="4957006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b2cbd1e75a_0_232"/>
            <p:cNvSpPr/>
            <p:nvPr/>
          </p:nvSpPr>
          <p:spPr>
            <a:xfrm>
              <a:off x="5473027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2b2cbd1e75a_0_232"/>
            <p:cNvSpPr txBox="1"/>
            <p:nvPr/>
          </p:nvSpPr>
          <p:spPr>
            <a:xfrm>
              <a:off x="5473027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4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2b2cbd1e75a_0_232"/>
            <p:cNvSpPr/>
            <p:nvPr/>
          </p:nvSpPr>
          <p:spPr>
            <a:xfrm>
              <a:off x="5638615" y="1085842"/>
              <a:ext cx="1421100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27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 suggestions on Science clusters repos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2b2cbd1e75a_0_232"/>
            <p:cNvSpPr/>
            <p:nvPr/>
          </p:nvSpPr>
          <p:spPr>
            <a:xfrm>
              <a:off x="6779672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2b2cbd1e75a_0_232"/>
            <p:cNvSpPr txBox="1"/>
            <p:nvPr/>
          </p:nvSpPr>
          <p:spPr>
            <a:xfrm>
              <a:off x="6779672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2b2cbd1e75a_0_232"/>
            <p:cNvSpPr/>
            <p:nvPr/>
          </p:nvSpPr>
          <p:spPr>
            <a:xfrm>
              <a:off x="7295693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2b2cbd1e75a_0_232"/>
            <p:cNvSpPr txBox="1"/>
            <p:nvPr/>
          </p:nvSpPr>
          <p:spPr>
            <a:xfrm>
              <a:off x="7295693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5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2b2cbd1e75a_0_232"/>
            <p:cNvSpPr/>
            <p:nvPr/>
          </p:nvSpPr>
          <p:spPr>
            <a:xfrm>
              <a:off x="7528089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27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Demos in OSSR, workflows, 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g2b2cbd1e75a_0_232"/>
          <p:cNvSpPr txBox="1"/>
          <p:nvPr/>
        </p:nvSpPr>
        <p:spPr>
          <a:xfrm>
            <a:off x="2537460" y="6275413"/>
            <a:ext cx="2332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03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Organisations involved: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03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b2cbd1e75a_0_232"/>
          <p:cNvSpPr/>
          <p:nvPr/>
        </p:nvSpPr>
        <p:spPr>
          <a:xfrm rot="5400000">
            <a:off x="6726803" y="-2244370"/>
            <a:ext cx="1062990" cy="909877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b2cbd1e75a_0_232"/>
          <p:cNvSpPr txBox="1"/>
          <p:nvPr/>
        </p:nvSpPr>
        <p:spPr>
          <a:xfrm>
            <a:off x="2760797" y="1825434"/>
            <a:ext cx="8994995" cy="959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Challenge addressed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Ease the adoption of Research Software metadata &amp; good practices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Automate metadata propagation and interoperability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Propose suggestions for researchers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2b2cbd1e75a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9126" y="6204850"/>
            <a:ext cx="1201448" cy="6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b2cbd1e75a_0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5475" y="6259186"/>
            <a:ext cx="753550" cy="52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b2cbd1e75a_0_2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0144" y="6265950"/>
            <a:ext cx="427863" cy="51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b2cbd1e75a_0_2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1687" y="6286473"/>
            <a:ext cx="427863" cy="473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>
            <p:ph idx="1" type="body"/>
          </p:nvPr>
        </p:nvSpPr>
        <p:spPr>
          <a:xfrm>
            <a:off x="460350" y="1177377"/>
            <a:ext cx="112713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/>
              <a:t>Research Software metadata</a:t>
            </a:r>
            <a:r>
              <a:rPr lang="en-GB"/>
              <a:t> are a core element of FAIRness.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62" name="Google Shape;162;p2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Context</a:t>
            </a:r>
            <a:endParaRPr/>
          </a:p>
        </p:txBody>
      </p:sp>
      <p:sp>
        <p:nvSpPr>
          <p:cNvPr id="163" name="Google Shape;163;p2"/>
          <p:cNvSpPr txBox="1"/>
          <p:nvPr/>
        </p:nvSpPr>
        <p:spPr>
          <a:xfrm>
            <a:off x="5515500" y="2309675"/>
            <a:ext cx="66156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Sources of software metadata are often project or platform specific.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setup.py, setup.cfg in python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pom.xml in Java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README.md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CodeMeta is becoming the metadata standard for software metadata.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02875"/>
            <a:ext cx="5444900" cy="387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7ed777f3f_0_24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Challenge Addressed</a:t>
            </a:r>
            <a:endParaRPr/>
          </a:p>
        </p:txBody>
      </p:sp>
      <p:sp>
        <p:nvSpPr>
          <p:cNvPr id="170" name="Google Shape;170;g337ed777f3f_0_24"/>
          <p:cNvSpPr txBox="1"/>
          <p:nvPr/>
        </p:nvSpPr>
        <p:spPr>
          <a:xfrm>
            <a:off x="5515500" y="1690350"/>
            <a:ext cx="66156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Software metadata is currently disseminated in heterogeneous files and documentation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Lack of automated suggestions and enrichment for improving software metadata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337ed777f3f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00" y="1690350"/>
            <a:ext cx="5444900" cy="387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>
            <p:ph idx="1" type="body"/>
          </p:nvPr>
        </p:nvSpPr>
        <p:spPr>
          <a:xfrm>
            <a:off x="266750" y="3540045"/>
            <a:ext cx="112713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874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Integrate and enrich Research Software (RS) metadata records</a:t>
            </a:r>
            <a:endParaRPr sz="2200"/>
          </a:p>
          <a:p>
            <a:pPr indent="-34874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Tools to ease metadata compliance, propagation and automated suggestions and enrichment</a:t>
            </a:r>
            <a:endParaRPr sz="2200"/>
          </a:p>
          <a:p>
            <a:pPr indent="-34874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Automate RS metadata maintenance workflows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Means to measure metadata gaps and the adoption of best practices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Methodology for RS enrichment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Demonstrators through clusters and </a:t>
            </a:r>
            <a:r>
              <a:rPr lang="en-GB" sz="2200" u="sng">
                <a:solidFill>
                  <a:schemeClr val="hlink"/>
                </a:solidFill>
                <a:hlinkClick r:id="rId3"/>
              </a:rPr>
              <a:t>OSSR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Proposed Solution</a:t>
            </a:r>
            <a:endParaRPr/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 b="19340" l="0" r="0" t="0"/>
          <a:stretch/>
        </p:blipFill>
        <p:spPr>
          <a:xfrm>
            <a:off x="89250" y="865427"/>
            <a:ext cx="12192000" cy="26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bc732c013_0_0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so far</a:t>
            </a:r>
            <a:endParaRPr/>
          </a:p>
        </p:txBody>
      </p:sp>
      <p:pic>
        <p:nvPicPr>
          <p:cNvPr id="184" name="Google Shape;184;g35bc732c01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0" y="1563051"/>
            <a:ext cx="12025699" cy="4848857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g35bc732c013_0_0"/>
          <p:cNvSpPr txBox="1"/>
          <p:nvPr>
            <p:ph idx="1" type="body"/>
          </p:nvPr>
        </p:nvSpPr>
        <p:spPr>
          <a:xfrm>
            <a:off x="166292" y="957900"/>
            <a:ext cx="11424000" cy="82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Auto-codemeta wizard: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https://autocodemeta.linkeddata.es/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bc732c013_0_15"/>
          <p:cNvSpPr txBox="1"/>
          <p:nvPr>
            <p:ph idx="1" type="body"/>
          </p:nvPr>
        </p:nvSpPr>
        <p:spPr>
          <a:xfrm>
            <a:off x="-69538" y="819313"/>
            <a:ext cx="11271300" cy="46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Metadata comparison reports: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https://rs-quality-checks-2b2333.gitlab.io/records/report/</a:t>
            </a:r>
            <a:r>
              <a:rPr lang="en-GB"/>
              <a:t> </a:t>
            </a:r>
            <a:endParaRPr/>
          </a:p>
        </p:txBody>
      </p:sp>
      <p:sp>
        <p:nvSpPr>
          <p:cNvPr id="191" name="Google Shape;191;g35bc732c013_0_15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Metadata tracking reports</a:t>
            </a:r>
            <a:endParaRPr/>
          </a:p>
        </p:txBody>
      </p:sp>
      <p:pic>
        <p:nvPicPr>
          <p:cNvPr id="192" name="Google Shape;192;g35bc732c013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45" y="3111095"/>
            <a:ext cx="7172324" cy="37469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g35bc732c013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225" y="1738250"/>
            <a:ext cx="6078450" cy="4038825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bc732c013_0_8"/>
          <p:cNvSpPr txBox="1"/>
          <p:nvPr>
            <p:ph idx="1" type="body"/>
          </p:nvPr>
        </p:nvSpPr>
        <p:spPr>
          <a:xfrm>
            <a:off x="433137" y="1147763"/>
            <a:ext cx="11271300" cy="46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Metadata pitfall catalog (in progress)</a:t>
            </a:r>
            <a:endParaRPr/>
          </a:p>
        </p:txBody>
      </p:sp>
      <p:sp>
        <p:nvSpPr>
          <p:cNvPr id="199" name="Google Shape;199;g35bc732c013_0_8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so far (2)</a:t>
            </a:r>
            <a:endParaRPr/>
          </a:p>
        </p:txBody>
      </p:sp>
      <p:pic>
        <p:nvPicPr>
          <p:cNvPr id="200" name="Google Shape;200;g35bc732c013_0_8" title="Pitfalls Count 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75" y="2151750"/>
            <a:ext cx="7418646" cy="46005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g35bc732c01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898" y="1609875"/>
            <a:ext cx="6320525" cy="32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c93caadad_0_0"/>
          <p:cNvSpPr txBox="1"/>
          <p:nvPr>
            <p:ph idx="1" type="body"/>
          </p:nvPr>
        </p:nvSpPr>
        <p:spPr>
          <a:xfrm>
            <a:off x="433137" y="1528763"/>
            <a:ext cx="11271300" cy="46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6842" lvl="0" marL="457200" rtl="0" algn="l">
              <a:spcBef>
                <a:spcPts val="1000"/>
              </a:spcBef>
              <a:spcAft>
                <a:spcPts val="0"/>
              </a:spcAft>
              <a:buSzPts val="2492"/>
              <a:buChar char="-"/>
            </a:pPr>
            <a:r>
              <a:rPr lang="en-GB"/>
              <a:t>PaN software catalogue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https://software.pan-data.eu/software</a:t>
            </a:r>
            <a:r>
              <a:rPr lang="en-GB"/>
              <a:t> </a:t>
            </a:r>
            <a:endParaRPr/>
          </a:p>
          <a:p>
            <a:pPr indent="-364236" lvl="1" marL="914400" rtl="0" algn="l">
              <a:spcBef>
                <a:spcPts val="0"/>
              </a:spcBef>
              <a:spcAft>
                <a:spcPts val="0"/>
              </a:spcAft>
              <a:buSzPts val="2136"/>
              <a:buChar char="-"/>
            </a:pPr>
            <a:r>
              <a:rPr lang="en-GB"/>
              <a:t>Reused for landscape analysis of best practices [1]</a:t>
            </a:r>
            <a:br>
              <a:rPr lang="en-GB"/>
            </a:br>
            <a:endParaRPr/>
          </a:p>
          <a:p>
            <a:pPr indent="-386842" lvl="0" marL="457200" rtl="0" algn="l">
              <a:spcBef>
                <a:spcPts val="0"/>
              </a:spcBef>
              <a:spcAft>
                <a:spcPts val="0"/>
              </a:spcAft>
              <a:buSzPts val="2492"/>
              <a:buChar char="-"/>
            </a:pPr>
            <a:r>
              <a:rPr lang="en-GB"/>
              <a:t>To integrate: </a:t>
            </a:r>
            <a:r>
              <a:rPr b="1" lang="en-GB" sz="2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European Photon and Neutron open data search portal</a:t>
            </a:r>
            <a:endParaRPr b="1" sz="23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4236" lvl="1" marL="914400" rtl="0" algn="l">
              <a:spcBef>
                <a:spcPts val="0"/>
              </a:spcBef>
              <a:spcAft>
                <a:spcPts val="0"/>
              </a:spcAft>
              <a:buSzPts val="2136"/>
              <a:buChar char="-"/>
            </a:pPr>
            <a:r>
              <a:rPr lang="en-GB"/>
              <a:t>Will be used for expanding landscape analysis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6842" lvl="0" marL="457200" rtl="0" algn="l">
              <a:spcBef>
                <a:spcPts val="1000"/>
              </a:spcBef>
              <a:spcAft>
                <a:spcPts val="0"/>
              </a:spcAft>
              <a:buSzPts val="2492"/>
              <a:buChar char="-"/>
            </a:pPr>
            <a:r>
              <a:rPr lang="en-GB"/>
              <a:t>Next steps: </a:t>
            </a:r>
            <a:endParaRPr/>
          </a:p>
          <a:p>
            <a:pPr indent="-364236" lvl="1" marL="914400" rtl="0" algn="l">
              <a:spcBef>
                <a:spcPts val="0"/>
              </a:spcBef>
              <a:spcAft>
                <a:spcPts val="0"/>
              </a:spcAft>
              <a:buSzPts val="2136"/>
              <a:buChar char="-"/>
            </a:pPr>
            <a:r>
              <a:rPr lang="en-GB"/>
              <a:t>Extend pitfall analysis to PaN catalogs</a:t>
            </a:r>
            <a:endParaRPr/>
          </a:p>
          <a:p>
            <a:pPr indent="-364236" lvl="1" marL="914400" rtl="0" algn="l">
              <a:spcBef>
                <a:spcPts val="0"/>
              </a:spcBef>
              <a:spcAft>
                <a:spcPts val="0"/>
              </a:spcAft>
              <a:buSzPts val="2136"/>
              <a:buChar char="-"/>
            </a:pPr>
            <a:r>
              <a:rPr lang="en-GB"/>
              <a:t>Extend metadata completeness analysis to PaN catalogs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5c93caadad_0_0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Integration with PaNOSC resources</a:t>
            </a:r>
            <a:endParaRPr/>
          </a:p>
        </p:txBody>
      </p:sp>
      <p:sp>
        <p:nvSpPr>
          <p:cNvPr id="208" name="Google Shape;208;g35c93caadad_0_0"/>
          <p:cNvSpPr txBox="1"/>
          <p:nvPr/>
        </p:nvSpPr>
        <p:spPr>
          <a:xfrm>
            <a:off x="0" y="6190275"/>
            <a:ext cx="12192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[1] El Hounsri, Anas and Garijo, Daniel. Good practice versus reality: A landscape analysis of Research Software metadata adoption in European Open Science Clusters. To appear in Proceedings of the Mining Software Repositories Conference, 2025. Association for Computing Machinery. MSR '25. 2025.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https://dgarijo.com/papers/El_Hounsri_MSR_2025_landscape_analysis_CR.pdf</a:t>
            </a:r>
            <a:r>
              <a:rPr b="0" i="0" lang="en-GB" sz="11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Blue-Cloud">
      <a:dk1>
        <a:srgbClr val="0032B1"/>
      </a:dk1>
      <a:lt1>
        <a:srgbClr val="FFFFFF"/>
      </a:lt1>
      <a:dk2>
        <a:srgbClr val="434845"/>
      </a:dk2>
      <a:lt2>
        <a:srgbClr val="E7E6E6"/>
      </a:lt2>
      <a:accent1>
        <a:srgbClr val="71A096"/>
      </a:accent1>
      <a:accent2>
        <a:srgbClr val="7E5E34"/>
      </a:accent2>
      <a:accent3>
        <a:srgbClr val="68615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Blue-Cloud">
      <a:dk1>
        <a:srgbClr val="0032B1"/>
      </a:dk1>
      <a:lt1>
        <a:srgbClr val="FFFFFF"/>
      </a:lt1>
      <a:dk2>
        <a:srgbClr val="434845"/>
      </a:dk2>
      <a:lt2>
        <a:srgbClr val="E7E6E6"/>
      </a:lt2>
      <a:accent1>
        <a:srgbClr val="71A096"/>
      </a:accent1>
      <a:accent2>
        <a:srgbClr val="7E5E34"/>
      </a:accent2>
      <a:accent3>
        <a:srgbClr val="68615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2023-12-14T13:12:42Z</dcterms:created>
  <dc:creator>Andrea Greco</dc:creator>
</cp:coreProperties>
</file>